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18"/>
  </p:notesMasterIdLst>
  <p:sldIdLst>
    <p:sldId id="256" r:id="rId2"/>
    <p:sldId id="273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1" r:id="rId11"/>
    <p:sldId id="265" r:id="rId12"/>
    <p:sldId id="266" r:id="rId13"/>
    <p:sldId id="267" r:id="rId14"/>
    <p:sldId id="268" r:id="rId15"/>
    <p:sldId id="269" r:id="rId16"/>
    <p:sldId id="270" r:id="rId17"/>
  </p:sldIdLst>
  <p:sldSz cx="9144000" cy="5143500" type="screen16x9"/>
  <p:notesSz cx="6858000" cy="9144000"/>
  <p:embeddedFontLst>
    <p:embeddedFont>
      <p:font typeface="Lato" panose="020B0604020202020204" charset="0"/>
      <p:regular r:id="rId19"/>
      <p:bold r:id="rId20"/>
      <p:italic r:id="rId21"/>
      <p:boldItalic r:id="rId22"/>
    </p:embeddedFont>
    <p:embeddedFont>
      <p:font typeface="Playfair Display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9" d="100"/>
          <a:sy n="89" d="100"/>
        </p:scale>
        <p:origin x="96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9084922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 2">
    <p:bg>
      <p:bgPr>
        <a:solidFill>
          <a:srgbClr val="FFFFFF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57" name="Shape 57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w="9525" cap="flat" cmpd="sng">
            <a:solidFill>
              <a:srgbClr val="F2F2F2"/>
            </a:solidFill>
            <a:prstDash val="solid"/>
            <a:miter lim="8000"/>
            <a:headEnd type="none" w="med" len="med"/>
            <a:tailEnd type="none" w="med" len="med"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</p:cxnSp>
      <p:sp>
        <p:nvSpPr>
          <p:cNvPr id="58" name="Shape 58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wrap="square" lIns="91425" tIns="91425" rIns="91425" bIns="91425" anchor="t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Char char="●"/>
              <a:defRPr sz="1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alphaLcPeriod"/>
              <a:defRPr sz="1400">
                <a:solidFill>
                  <a:schemeClr val="dk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romanLcPeriod"/>
              <a:defRPr sz="1400">
                <a:solidFill>
                  <a:schemeClr val="dk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arabicPeriod"/>
              <a:defRPr sz="1400">
                <a:solidFill>
                  <a:schemeClr val="dk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alphaLcPeriod"/>
              <a:defRPr sz="1400">
                <a:solidFill>
                  <a:schemeClr val="dk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romanLcPeriod"/>
              <a:defRPr sz="1400">
                <a:solidFill>
                  <a:schemeClr val="dk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arabicPeriod"/>
              <a:defRPr sz="1400">
                <a:solidFill>
                  <a:schemeClr val="dk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alphaLcPeriod"/>
              <a:defRPr sz="1400">
                <a:solidFill>
                  <a:schemeClr val="dk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romanLcPeriod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 4">
    <p:bg>
      <p:bgPr>
        <a:solidFill>
          <a:srgbClr val="FFFFFF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4" name="Shape 64"/>
          <p:cNvSpPr/>
          <p:nvPr/>
        </p:nvSpPr>
        <p:spPr>
          <a:xfrm rot="10800000" flipH="1">
            <a:off x="822625" y="659700"/>
            <a:ext cx="1063500" cy="6855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5" name="Shape 65"/>
          <p:cNvSpPr/>
          <p:nvPr/>
        </p:nvSpPr>
        <p:spPr>
          <a:xfrm rot="10800000">
            <a:off x="896725" y="659700"/>
            <a:ext cx="989400" cy="6855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822625" y="0"/>
            <a:ext cx="1063500" cy="816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2490825" y="816000"/>
            <a:ext cx="5856000" cy="1522500"/>
          </a:xfrm>
          <a:prstGeom prst="rect">
            <a:avLst/>
          </a:prstGeom>
          <a:noFill/>
        </p:spPr>
        <p:txBody>
          <a:bodyPr wrap="square" lIns="91425" tIns="91425" rIns="91425" bIns="91425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2490825" y="2477400"/>
            <a:ext cx="5856000" cy="1907400"/>
          </a:xfrm>
          <a:prstGeom prst="rect">
            <a:avLst/>
          </a:prstGeom>
          <a:noFill/>
        </p:spPr>
        <p:txBody>
          <a:bodyPr wrap="square" lIns="91425" tIns="91425" rIns="91425" bIns="91425" anchor="t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 9">
    <p:bg>
      <p:bgPr>
        <a:solidFill>
          <a:srgbClr val="FFFFFF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72" name="Shape 72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w="9525" cap="flat" cmpd="sng">
            <a:solidFill>
              <a:srgbClr val="F2F2F2"/>
            </a:solidFill>
            <a:prstDash val="solid"/>
            <a:miter lim="8000"/>
            <a:headEnd type="none" w="med" len="med"/>
            <a:tailEnd type="none" w="med" len="med"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</p:cxnSp>
      <p:sp>
        <p:nvSpPr>
          <p:cNvPr id="73" name="Shape 73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wrap="square" lIns="91425" tIns="91425" rIns="91425" bIns="91425" anchor="t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200"/>
              <a:buNone/>
              <a:defRPr/>
            </a:lvl1pPr>
            <a:lvl2pPr lvl="1">
              <a:spcBef>
                <a:spcPts val="0"/>
              </a:spcBef>
              <a:buSzPts val="3200"/>
              <a:buNone/>
              <a:defRPr/>
            </a:lvl2pPr>
            <a:lvl3pPr lvl="2">
              <a:spcBef>
                <a:spcPts val="0"/>
              </a:spcBef>
              <a:buSzPts val="3200"/>
              <a:buNone/>
              <a:defRPr/>
            </a:lvl3pPr>
            <a:lvl4pPr lvl="3">
              <a:spcBef>
                <a:spcPts val="0"/>
              </a:spcBef>
              <a:buSzPts val="3200"/>
              <a:buNone/>
              <a:defRPr/>
            </a:lvl4pPr>
            <a:lvl5pPr lvl="4">
              <a:spcBef>
                <a:spcPts val="0"/>
              </a:spcBef>
              <a:buSzPts val="3200"/>
              <a:buNone/>
              <a:defRPr/>
            </a:lvl5pPr>
            <a:lvl6pPr lvl="5">
              <a:spcBef>
                <a:spcPts val="0"/>
              </a:spcBef>
              <a:buSzPts val="3200"/>
              <a:buNone/>
              <a:defRPr/>
            </a:lvl6pPr>
            <a:lvl7pPr lvl="6">
              <a:spcBef>
                <a:spcPts val="0"/>
              </a:spcBef>
              <a:buSzPts val="3200"/>
              <a:buNone/>
              <a:defRPr/>
            </a:lvl7pPr>
            <a:lvl8pPr lvl="7">
              <a:spcBef>
                <a:spcPts val="0"/>
              </a:spcBef>
              <a:buSzPts val="3200"/>
              <a:buNone/>
              <a:defRPr/>
            </a:lvl8pPr>
            <a:lvl9pPr lvl="8">
              <a:spcBef>
                <a:spcPts val="0"/>
              </a:spcBef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200"/>
              <a:buNone/>
              <a:defRPr/>
            </a:lvl1pPr>
            <a:lvl2pPr lvl="1">
              <a:spcBef>
                <a:spcPts val="0"/>
              </a:spcBef>
              <a:buSzPts val="3200"/>
              <a:buNone/>
              <a:defRPr/>
            </a:lvl2pPr>
            <a:lvl3pPr lvl="2">
              <a:spcBef>
                <a:spcPts val="0"/>
              </a:spcBef>
              <a:buSzPts val="3200"/>
              <a:buNone/>
              <a:defRPr/>
            </a:lvl3pPr>
            <a:lvl4pPr lvl="3">
              <a:spcBef>
                <a:spcPts val="0"/>
              </a:spcBef>
              <a:buSzPts val="3200"/>
              <a:buNone/>
              <a:defRPr/>
            </a:lvl4pPr>
            <a:lvl5pPr lvl="4">
              <a:spcBef>
                <a:spcPts val="0"/>
              </a:spcBef>
              <a:buSzPts val="3200"/>
              <a:buNone/>
              <a:defRPr/>
            </a:lvl5pPr>
            <a:lvl6pPr lvl="5">
              <a:spcBef>
                <a:spcPts val="0"/>
              </a:spcBef>
              <a:buSzPts val="3200"/>
              <a:buNone/>
              <a:defRPr/>
            </a:lvl6pPr>
            <a:lvl7pPr lvl="6">
              <a:spcBef>
                <a:spcPts val="0"/>
              </a:spcBef>
              <a:buSzPts val="3200"/>
              <a:buNone/>
              <a:defRPr/>
            </a:lvl7pPr>
            <a:lvl8pPr lvl="7">
              <a:spcBef>
                <a:spcPts val="0"/>
              </a:spcBef>
              <a:buSzPts val="3200"/>
              <a:buNone/>
              <a:defRPr/>
            </a:lvl8pPr>
            <a:lvl9pPr lvl="8">
              <a:spcBef>
                <a:spcPts val="0"/>
              </a:spcBef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200"/>
              <a:buNone/>
              <a:defRPr/>
            </a:lvl1pPr>
            <a:lvl2pPr lvl="1">
              <a:spcBef>
                <a:spcPts val="0"/>
              </a:spcBef>
              <a:buSzPts val="3200"/>
              <a:buNone/>
              <a:defRPr/>
            </a:lvl2pPr>
            <a:lvl3pPr lvl="2">
              <a:spcBef>
                <a:spcPts val="0"/>
              </a:spcBef>
              <a:buSzPts val="3200"/>
              <a:buNone/>
              <a:defRPr/>
            </a:lvl3pPr>
            <a:lvl4pPr lvl="3">
              <a:spcBef>
                <a:spcPts val="0"/>
              </a:spcBef>
              <a:buSzPts val="3200"/>
              <a:buNone/>
              <a:defRPr/>
            </a:lvl4pPr>
            <a:lvl5pPr lvl="4">
              <a:spcBef>
                <a:spcPts val="0"/>
              </a:spcBef>
              <a:buSzPts val="3200"/>
              <a:buNone/>
              <a:defRPr/>
            </a:lvl5pPr>
            <a:lvl6pPr lvl="5">
              <a:spcBef>
                <a:spcPts val="0"/>
              </a:spcBef>
              <a:buSzPts val="3200"/>
              <a:buNone/>
              <a:defRPr/>
            </a:lvl6pPr>
            <a:lvl7pPr lvl="6">
              <a:spcBef>
                <a:spcPts val="0"/>
              </a:spcBef>
              <a:buSzPts val="3200"/>
              <a:buNone/>
              <a:defRPr/>
            </a:lvl7pPr>
            <a:lvl8pPr lvl="7">
              <a:spcBef>
                <a:spcPts val="0"/>
              </a:spcBef>
              <a:buSzPts val="3200"/>
              <a:buNone/>
              <a:defRPr/>
            </a:lvl8pPr>
            <a:lvl9pPr lvl="8">
              <a:spcBef>
                <a:spcPts val="0"/>
              </a:spcBef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dk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ts val="4200"/>
              <a:buNone/>
              <a:defRPr sz="4200"/>
            </a:lvl1pPr>
            <a:lvl2pPr lvl="1" algn="ctr">
              <a:spcBef>
                <a:spcPts val="0"/>
              </a:spcBef>
              <a:buSzPts val="4200"/>
              <a:buNone/>
              <a:defRPr sz="4200"/>
            </a:lvl2pPr>
            <a:lvl3pPr lvl="2" algn="ctr">
              <a:spcBef>
                <a:spcPts val="0"/>
              </a:spcBef>
              <a:buSzPts val="4200"/>
              <a:buNone/>
              <a:defRPr sz="4200"/>
            </a:lvl3pPr>
            <a:lvl4pPr lvl="3" algn="ctr">
              <a:spcBef>
                <a:spcPts val="0"/>
              </a:spcBef>
              <a:buSzPts val="4200"/>
              <a:buNone/>
              <a:defRPr sz="4200"/>
            </a:lvl4pPr>
            <a:lvl5pPr lvl="4" algn="ctr">
              <a:spcBef>
                <a:spcPts val="0"/>
              </a:spcBef>
              <a:buSzPts val="4200"/>
              <a:buNone/>
              <a:defRPr sz="4200"/>
            </a:lvl5pPr>
            <a:lvl6pPr lvl="5" algn="ctr">
              <a:spcBef>
                <a:spcPts val="0"/>
              </a:spcBef>
              <a:buSzPts val="4200"/>
              <a:buNone/>
              <a:defRPr sz="4200"/>
            </a:lvl6pPr>
            <a:lvl7pPr lvl="6" algn="ctr">
              <a:spcBef>
                <a:spcPts val="0"/>
              </a:spcBef>
              <a:buSzPts val="4200"/>
              <a:buNone/>
              <a:defRPr sz="4200"/>
            </a:lvl7pPr>
            <a:lvl8pPr lvl="7" algn="ctr">
              <a:spcBef>
                <a:spcPts val="0"/>
              </a:spcBef>
              <a:buSzPts val="4200"/>
              <a:buNone/>
              <a:defRPr sz="4200"/>
            </a:lvl8pPr>
            <a:lvl9pPr lvl="8" algn="ctr">
              <a:spcBef>
                <a:spcPts val="0"/>
              </a:spcBef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coral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en"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4800" dirty="0"/>
              <a:t>IOT                  Project</a:t>
            </a:r>
          </a:p>
        </p:txBody>
      </p:sp>
      <p:sp>
        <p:nvSpPr>
          <p:cNvPr id="82" name="Shape 82"/>
          <p:cNvSpPr txBox="1"/>
          <p:nvPr/>
        </p:nvSpPr>
        <p:spPr>
          <a:xfrm>
            <a:off x="7005100" y="4278000"/>
            <a:ext cx="1937400" cy="775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By,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Akshita Gulati</a:t>
            </a:r>
          </a:p>
          <a:p>
            <a:pPr marL="0" lvl="0" indent="0" rtl="0">
              <a:spcBef>
                <a:spcPts val="0"/>
              </a:spcBef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74" name="Picture 2" descr="Image result for io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666750"/>
            <a:ext cx="242675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io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7345" y="2571750"/>
            <a:ext cx="2255155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361950"/>
            <a:ext cx="2479800" cy="4268700"/>
          </a:xfrm>
        </p:spPr>
        <p:txBody>
          <a:bodyPr/>
          <a:lstStyle/>
          <a:p>
            <a:r>
              <a:rPr lang="en" sz="3600" dirty="0">
                <a:latin typeface="Arial"/>
                <a:ea typeface="Arial"/>
                <a:cs typeface="Arial"/>
                <a:sym typeface="Arial"/>
              </a:rPr>
              <a:t>Analysis on Particle Console</a:t>
            </a:r>
            <a:endParaRPr lang="en-US"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F206B1-7960-4836-938A-13F3C9B273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922" b="11464"/>
          <a:stretch/>
        </p:blipFill>
        <p:spPr>
          <a:xfrm>
            <a:off x="0" y="2800351"/>
            <a:ext cx="9144000" cy="2343149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46057E-6C24-449A-926E-224CBAD982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67" t="11463" b="50000"/>
          <a:stretch/>
        </p:blipFill>
        <p:spPr>
          <a:xfrm>
            <a:off x="3124200" y="666750"/>
            <a:ext cx="5867400" cy="1326543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141706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152400" y="437400"/>
            <a:ext cx="24798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Arial"/>
                <a:ea typeface="Arial"/>
                <a:cs typeface="Arial"/>
                <a:sym typeface="Arial"/>
              </a:rPr>
              <a:t>Analysis using</a:t>
            </a:r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 dirty="0">
                <a:solidFill>
                  <a:srgbClr val="000000"/>
                </a:solidFill>
              </a:rPr>
              <a:t>On the basis of the trigger generated, the IFTTT sends notifications on the mobile phone </a:t>
            </a:r>
            <a:r>
              <a:rPr lang="en-US" sz="1800" dirty="0">
                <a:solidFill>
                  <a:srgbClr val="000000"/>
                </a:solidFill>
              </a:rPr>
              <a:t>or in your email.</a:t>
            </a: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endParaRPr lang="en-US" sz="1800" dirty="0">
              <a:solidFill>
                <a:srgbClr val="000000"/>
              </a:solidFill>
            </a:endParaRP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endParaRPr lang="en" sz="1800"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</p:txBody>
      </p:sp>
      <p:pic>
        <p:nvPicPr>
          <p:cNvPr id="2054" name="Picture 6" descr="Image result for iftt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73" t="35150" r="18846" b="34877"/>
          <a:stretch/>
        </p:blipFill>
        <p:spPr bwMode="auto">
          <a:xfrm>
            <a:off x="381000" y="1635920"/>
            <a:ext cx="1751472" cy="426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EBA7633-6B30-4638-8D8D-38B851F828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166" t="31796" r="40833" b="23321"/>
          <a:stretch/>
        </p:blipFill>
        <p:spPr>
          <a:xfrm>
            <a:off x="4051122" y="1509987"/>
            <a:ext cx="4114800" cy="2307431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0874A54-1291-46A7-B52C-9D095F7F028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667" t="31796" r="47810" b="51483"/>
          <a:stretch/>
        </p:blipFill>
        <p:spPr>
          <a:xfrm>
            <a:off x="4051122" y="3781533"/>
            <a:ext cx="4114800" cy="859631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152400" y="438150"/>
            <a:ext cx="26409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Arial"/>
                <a:ea typeface="Arial"/>
                <a:cs typeface="Arial"/>
                <a:sym typeface="Arial"/>
              </a:rPr>
              <a:t>Resources</a:t>
            </a:r>
          </a:p>
        </p:txBody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i="1" dirty="0">
              <a:solidFill>
                <a:srgbClr val="000000"/>
              </a:solidFill>
            </a:endParaRPr>
          </a:p>
          <a:p>
            <a:pPr marL="0" lvl="0" indent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1" dirty="0">
                <a:solidFill>
                  <a:srgbClr val="000000"/>
                </a:solidFill>
              </a:rPr>
              <a:t>Internal Resources(In the kit)</a:t>
            </a:r>
          </a:p>
          <a:p>
            <a:pPr marL="457200" lvl="0" indent="-3175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 dirty="0">
                <a:solidFill>
                  <a:srgbClr val="000000"/>
                </a:solidFill>
              </a:rPr>
              <a:t>Particle Photon</a:t>
            </a:r>
          </a:p>
          <a:p>
            <a:pPr marL="457200" lvl="0" indent="-3175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 dirty="0">
                <a:solidFill>
                  <a:srgbClr val="000000"/>
                </a:solidFill>
              </a:rPr>
              <a:t>Photo resistor</a:t>
            </a:r>
          </a:p>
          <a:p>
            <a:pPr marL="457200" lvl="0" indent="-3175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 dirty="0">
                <a:solidFill>
                  <a:srgbClr val="000000"/>
                </a:solidFill>
              </a:rPr>
              <a:t>Resistors</a:t>
            </a: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1" dirty="0">
                <a:solidFill>
                  <a:srgbClr val="000000"/>
                </a:solidFill>
              </a:rPr>
              <a:t>External Resources(Not in the kit)</a:t>
            </a:r>
          </a:p>
          <a:p>
            <a:pPr marL="457200" lvl="0" indent="-3175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 dirty="0">
                <a:solidFill>
                  <a:srgbClr val="000000"/>
                </a:solidFill>
              </a:rPr>
              <a:t>IFTTT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-19050" y="438150"/>
            <a:ext cx="30540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2800" dirty="0">
                <a:latin typeface="Arial"/>
                <a:ea typeface="Arial"/>
                <a:cs typeface="Arial"/>
                <a:sym typeface="Arial"/>
              </a:rPr>
              <a:t>Future Implementations</a:t>
            </a:r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Phase-II</a:t>
            </a: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 dirty="0">
                <a:solidFill>
                  <a:srgbClr val="000000"/>
                </a:solidFill>
              </a:rPr>
              <a:t>Sending a notification accurately to determine if the mailbox is just opened or a mail has actually been placed in it i.e. using the sensitive resistor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 dirty="0">
                <a:solidFill>
                  <a:srgbClr val="000000"/>
                </a:solidFill>
              </a:rPr>
              <a:t>Instead of only a notification on the individual's mobile </a:t>
            </a:r>
            <a:r>
              <a:rPr lang="en-US" sz="1800" dirty="0">
                <a:solidFill>
                  <a:srgbClr val="000000"/>
                </a:solidFill>
              </a:rPr>
              <a:t>or email</a:t>
            </a:r>
            <a:r>
              <a:rPr lang="en" sz="1800" dirty="0">
                <a:solidFill>
                  <a:srgbClr val="000000"/>
                </a:solidFill>
              </a:rPr>
              <a:t> also setup a alarm on its own that buzzes one’s the mail has arrived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Phase-III</a:t>
            </a: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>
                <a:solidFill>
                  <a:srgbClr val="000000"/>
                </a:solidFill>
              </a:rPr>
              <a:t>Any suggestions from professors and fellow students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76200" y="514350"/>
            <a:ext cx="24798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Arial"/>
                <a:ea typeface="Arial"/>
                <a:cs typeface="Arial"/>
                <a:sym typeface="Arial"/>
              </a:rPr>
              <a:t>Summary</a:t>
            </a:r>
          </a:p>
        </p:txBody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3381100" y="1439275"/>
            <a:ext cx="5451300" cy="313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Therefore in this way by using this Mailing system an individual can easily know when a mail arrives and they don’t have to always stand by the mail box waiting for an important mail.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2483750" y="1473050"/>
            <a:ext cx="5856000" cy="15225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7200">
                <a:latin typeface="Lato"/>
                <a:ea typeface="Lato"/>
                <a:cs typeface="Lato"/>
                <a:sym typeface="Lato"/>
              </a:rPr>
              <a:t>Questions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7200"/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>
                <a:latin typeface="Arial"/>
                <a:ea typeface="Arial"/>
                <a:cs typeface="Arial"/>
                <a:sym typeface="Arial"/>
              </a:rPr>
              <a:t>Purpose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algn="just">
              <a:buNone/>
            </a:pPr>
            <a:r>
              <a:rPr lang="en-US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purpose of this presentation is to put forward an idea that can solve a common problem related to mails which most of us face daily</a:t>
            </a:r>
          </a:p>
          <a:p>
            <a:pPr lvl="0" algn="just">
              <a:buNone/>
            </a:pPr>
            <a:r>
              <a:rPr lang="en-US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solution is developed by keeping </a:t>
            </a:r>
            <a:r>
              <a:rPr lang="en-US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“Internet of Things”</a:t>
            </a:r>
            <a:r>
              <a:rPr lang="en-US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 mind</a:t>
            </a:r>
          </a:p>
          <a:p>
            <a:pPr lvl="0" algn="just">
              <a:buNone/>
            </a:pPr>
            <a:endParaRPr lang="en-US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algn="just">
              <a:buNone/>
            </a:pPr>
            <a:endParaRPr lang="en-US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algn="just">
              <a:buNone/>
            </a:pPr>
            <a:r>
              <a:rPr lang="en-US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Note:</a:t>
            </a:r>
            <a:r>
              <a:rPr lang="en-US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This project is basically still in its “First phase” and more changes will be implemented in the future.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066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311700" y="87525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Contents</a:t>
            </a:r>
          </a:p>
        </p:txBody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311700" y="71362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Objectives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Common Problem</a:t>
            </a:r>
          </a:p>
          <a:p>
            <a:pPr marL="457200" lvl="0" indent="-35560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Solution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Fritzing - prototype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Setup and Method</a:t>
            </a:r>
          </a:p>
          <a:p>
            <a:pPr marL="457200" lvl="0" indent="-35560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Analysis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Resources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implementations 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Summary</a:t>
            </a:r>
          </a:p>
        </p:txBody>
      </p:sp>
      <p:pic>
        <p:nvPicPr>
          <p:cNvPr id="4098" name="Picture 2" descr="Image result for iot content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895350"/>
            <a:ext cx="3901721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206375" y="315050"/>
            <a:ext cx="27045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Arial"/>
                <a:ea typeface="Arial"/>
                <a:cs typeface="Arial"/>
                <a:sym typeface="Arial"/>
              </a:rPr>
              <a:t>Objectives</a:t>
            </a:r>
          </a:p>
        </p:txBody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3381100" y="532225"/>
            <a:ext cx="56715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</a:rPr>
              <a:t>To develop a system that would easily manage mails</a:t>
            </a:r>
          </a:p>
          <a:p>
            <a:pPr marL="0" lvl="0" indent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</a:endParaRPr>
          </a:p>
          <a:p>
            <a:pPr marL="457200" lvl="0" indent="-3556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</a:rPr>
              <a:t>To automate the mailing process by sending real time notifications when the mailbox has opened/closed</a:t>
            </a: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</a:endParaRPr>
          </a:p>
          <a:p>
            <a:pPr marL="457200" lvl="0" indent="-3556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</a:rPr>
              <a:t>To contribute to society's move to sustainable development</a:t>
            </a: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buNone/>
            </a:pPr>
            <a:endParaRPr sz="13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284100" y="307975"/>
            <a:ext cx="26196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Arial"/>
                <a:ea typeface="Arial"/>
                <a:cs typeface="Arial"/>
                <a:sym typeface="Arial"/>
              </a:rPr>
              <a:t>The Common Problem</a:t>
            </a:r>
          </a:p>
        </p:txBody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1800" b="1">
                <a:solidFill>
                  <a:srgbClr val="4D4D4D"/>
                </a:solidFill>
                <a:highlight>
                  <a:srgbClr val="FFFFFF"/>
                </a:highlight>
              </a:rPr>
              <a:t>Sick of walking all the way down your long driveway just to check your mail? </a:t>
            </a:r>
          </a:p>
          <a:p>
            <a:pPr marL="0" lvl="0" indent="0">
              <a:spcBef>
                <a:spcPts val="0"/>
              </a:spcBef>
              <a:buNone/>
            </a:pPr>
            <a:endParaRPr sz="1800" b="1">
              <a:solidFill>
                <a:srgbClr val="4D4D4D"/>
              </a:solidFill>
              <a:highlight>
                <a:srgbClr val="FFFFFF"/>
              </a:highlight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" sz="1800" b="1">
                <a:solidFill>
                  <a:srgbClr val="4D4D4D"/>
                </a:solidFill>
                <a:highlight>
                  <a:srgbClr val="FFFFFF"/>
                </a:highlight>
              </a:rPr>
              <a:t>Waiting on a special package and want to know as soon as it arrives? </a:t>
            </a:r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9425" y="2567375"/>
            <a:ext cx="2814823" cy="200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 txBox="1"/>
          <p:nvPr/>
        </p:nvSpPr>
        <p:spPr>
          <a:xfrm>
            <a:off x="3766088" y="4646750"/>
            <a:ext cx="5451300" cy="28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Never let anyone you care about walk out to an empty mailbox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Arial"/>
                <a:ea typeface="Arial"/>
                <a:cs typeface="Arial"/>
                <a:sym typeface="Arial"/>
              </a:rPr>
              <a:t>Solution</a:t>
            </a:r>
          </a:p>
        </p:txBody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3324600" y="957975"/>
            <a:ext cx="55776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>
                <a:solidFill>
                  <a:srgbClr val="000000"/>
                </a:solidFill>
              </a:rPr>
              <a:t>My solution to this problem is the </a:t>
            </a:r>
            <a:r>
              <a:rPr lang="en" sz="1800" b="1" dirty="0">
                <a:solidFill>
                  <a:srgbClr val="000000"/>
                </a:solidFill>
              </a:rPr>
              <a:t>“Mailing system”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457200" lvl="0" indent="-342900" algn="just">
              <a:spcAft>
                <a:spcPts val="0"/>
              </a:spcAft>
              <a:buSzPts val="1800"/>
            </a:pPr>
            <a:r>
              <a:rPr lang="en" sz="1800" dirty="0">
                <a:solidFill>
                  <a:srgbClr val="000000"/>
                </a:solidFill>
              </a:rPr>
              <a:t>With the help of this Mailing system an individual would know when his mailbox is opened (or) closed etc with the help of a notification on his phone </a:t>
            </a:r>
            <a:r>
              <a:rPr lang="en-US" sz="1800" dirty="0">
                <a:solidFill>
                  <a:srgbClr val="000000"/>
                </a:solidFill>
              </a:rPr>
              <a:t>or email.</a:t>
            </a:r>
            <a:endParaRPr lang="en" sz="1800" dirty="0">
              <a:solidFill>
                <a:srgbClr val="000000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sz="16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>
              <a:spcBef>
                <a:spcPts val="0"/>
              </a:spcBef>
              <a:spcAft>
                <a:spcPts val="1000"/>
              </a:spcAft>
              <a:buNone/>
            </a:pPr>
            <a:endParaRPr sz="16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>
              <a:spcBef>
                <a:spcPts val="0"/>
              </a:spcBef>
              <a:buNone/>
            </a:pPr>
            <a:endParaRPr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/>
        </p:nvSpPr>
        <p:spPr>
          <a:xfrm>
            <a:off x="0" y="0"/>
            <a:ext cx="3000000" cy="514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 sz="3000" b="1" dirty="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" sz="3600" b="1" dirty="0">
                <a:solidFill>
                  <a:schemeClr val="lt1"/>
                </a:solidFill>
              </a:rPr>
              <a:t>Fritzing - Prototype</a:t>
            </a:r>
          </a:p>
        </p:txBody>
      </p:sp>
      <p:pic>
        <p:nvPicPr>
          <p:cNvPr id="120" name="Shape 120"/>
          <p:cNvPicPr preferRelativeResize="0"/>
          <p:nvPr/>
        </p:nvPicPr>
        <p:blipFill rotWithShape="1">
          <a:blip r:embed="rId3">
            <a:alphaModFix/>
          </a:blip>
          <a:srcRect r="911" b="7535"/>
          <a:stretch/>
        </p:blipFill>
        <p:spPr>
          <a:xfrm>
            <a:off x="3175125" y="1273525"/>
            <a:ext cx="5786226" cy="2445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152400" y="437400"/>
            <a:ext cx="24798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+mj-lt"/>
              </a:rPr>
              <a:t>Setup</a:t>
            </a:r>
          </a:p>
        </p:txBody>
      </p:sp>
      <p:pic>
        <p:nvPicPr>
          <p:cNvPr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2175" y="0"/>
            <a:ext cx="60918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152400" y="438150"/>
            <a:ext cx="24798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>
                <a:latin typeface="+mj-lt"/>
              </a:rPr>
              <a:t>Method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3381100" y="518175"/>
            <a:ext cx="54513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This project uses a photon, photoresistor combined with a 220ohm resistor to determine if the mailbox is opened or closed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This setup will publish an event when the beam of light between the LED and the photoresistor is broken(mailbox opened). It will also publish a event when the light is intact again(mailbox closed) via </a:t>
            </a:r>
            <a:r>
              <a:rPr lang="en" sz="1800" b="1" dirty="0">
                <a:solidFill>
                  <a:srgbClr val="000000"/>
                </a:solidFill>
              </a:rPr>
              <a:t>Particle.Publish()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457200" lvl="0" indent="-3429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IFTTT is utilized to deliver notifications to a mobile phone. The recipe was set up to look for events published from the photon from the Particle.Publish line in the code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468</Words>
  <Application>Microsoft Office PowerPoint</Application>
  <PresentationFormat>On-screen Show (16:9)</PresentationFormat>
  <Paragraphs>80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Lato</vt:lpstr>
      <vt:lpstr>Times New Roman</vt:lpstr>
      <vt:lpstr>Playfair Display</vt:lpstr>
      <vt:lpstr>Arial</vt:lpstr>
      <vt:lpstr>Coral</vt:lpstr>
      <vt:lpstr>IOT                  Project</vt:lpstr>
      <vt:lpstr>Purpose</vt:lpstr>
      <vt:lpstr>Contents</vt:lpstr>
      <vt:lpstr>Objectives</vt:lpstr>
      <vt:lpstr>The Common Problem</vt:lpstr>
      <vt:lpstr>Solution</vt:lpstr>
      <vt:lpstr>PowerPoint Presentation</vt:lpstr>
      <vt:lpstr>Setup</vt:lpstr>
      <vt:lpstr>Method</vt:lpstr>
      <vt:lpstr>Analysis on Particle Console</vt:lpstr>
      <vt:lpstr>Analysis using</vt:lpstr>
      <vt:lpstr>Resources</vt:lpstr>
      <vt:lpstr>Future Implementations</vt:lpstr>
      <vt:lpstr>Summary</vt:lpstr>
      <vt:lpstr>Questions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                 Project</dc:title>
  <cp:lastModifiedBy>Gulati, Akshita</cp:lastModifiedBy>
  <cp:revision>8</cp:revision>
  <dcterms:modified xsi:type="dcterms:W3CDTF">2017-12-13T23:50:19Z</dcterms:modified>
</cp:coreProperties>
</file>